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notesMasterIdLst>
    <p:notesMasterId r:id="rId9"/>
  </p:notesMasterIdLst>
  <p:sldIdLst>
    <p:sldId id="256" r:id="rId2"/>
    <p:sldId id="272" r:id="rId3"/>
    <p:sldId id="273" r:id="rId4"/>
    <p:sldId id="274" r:id="rId5"/>
    <p:sldId id="276" r:id="rId6"/>
    <p:sldId id="277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3" d="100"/>
          <a:sy n="83" d="100"/>
        </p:scale>
        <p:origin x="-2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601EA-2888-4053-9BE4-D44FCB994C6E}" type="doc">
      <dgm:prSet loTypeId="urn:microsoft.com/office/officeart/2009/3/layout/StepUpProcess" loCatId="process" qsTypeId="urn:microsoft.com/office/officeart/2005/8/quickstyle/simple3" qsCatId="simple" csTypeId="urn:microsoft.com/office/officeart/2005/8/colors/accent1_2" csCatId="accent1" phldr="1"/>
      <dgm:spPr/>
    </dgm:pt>
    <dgm:pt modelId="{50413968-3BED-4D44-A67F-E290FB12C444}">
      <dgm:prSet phldrT="[Texto]" custT="1"/>
      <dgm:spPr/>
      <dgm:t>
        <a:bodyPr/>
        <a:lstStyle/>
        <a:p>
          <a:r>
            <a:rPr lang="pt-BR" sz="2800" u="sng" dirty="0" smtClean="0"/>
            <a:t>JAN/2018</a:t>
          </a:r>
          <a:r>
            <a:rPr lang="pt-BR" sz="2800" dirty="0" smtClean="0"/>
            <a:t> </a:t>
          </a:r>
        </a:p>
        <a:p>
          <a:endParaRPr lang="pt-BR" sz="2000" dirty="0" smtClean="0"/>
        </a:p>
        <a:p>
          <a:r>
            <a:rPr lang="pt-BR" sz="2000" dirty="0" smtClean="0"/>
            <a:t>Empresas com faturamento superior a R$ 78/ano*</a:t>
          </a:r>
          <a:endParaRPr lang="pt-BR" sz="2000" dirty="0"/>
        </a:p>
      </dgm:t>
    </dgm:pt>
    <dgm:pt modelId="{C371D131-3EBE-4B21-9DF0-5991B2BDD5A2}" type="parTrans" cxnId="{6F853EFD-978B-48E9-95EB-72844FD2F4D5}">
      <dgm:prSet/>
      <dgm:spPr/>
      <dgm:t>
        <a:bodyPr/>
        <a:lstStyle/>
        <a:p>
          <a:endParaRPr lang="pt-BR"/>
        </a:p>
      </dgm:t>
    </dgm:pt>
    <dgm:pt modelId="{8D320C42-C214-4A24-9623-B5EA918A76BF}" type="sibTrans" cxnId="{6F853EFD-978B-48E9-95EB-72844FD2F4D5}">
      <dgm:prSet/>
      <dgm:spPr/>
      <dgm:t>
        <a:bodyPr/>
        <a:lstStyle/>
        <a:p>
          <a:endParaRPr lang="pt-BR"/>
        </a:p>
      </dgm:t>
    </dgm:pt>
    <dgm:pt modelId="{27EAF0D2-FD74-4972-BF95-A4C4754398AA}">
      <dgm:prSet phldrT="[Texto]" custT="1"/>
      <dgm:spPr/>
      <dgm:t>
        <a:bodyPr/>
        <a:lstStyle/>
        <a:p>
          <a:r>
            <a:rPr lang="pt-BR" sz="2800" u="sng" dirty="0" smtClean="0"/>
            <a:t>JUN/2018 </a:t>
          </a:r>
        </a:p>
        <a:p>
          <a:endParaRPr lang="pt-BR" sz="2000" dirty="0" smtClean="0"/>
        </a:p>
        <a:p>
          <a:r>
            <a:rPr lang="pt-BR" sz="2000" dirty="0" smtClean="0"/>
            <a:t>Demais empresas*</a:t>
          </a:r>
        </a:p>
        <a:p>
          <a:endParaRPr lang="pt-BR" sz="2000" dirty="0" smtClean="0"/>
        </a:p>
        <a:p>
          <a:r>
            <a:rPr lang="pt-BR" sz="2000" dirty="0" smtClean="0"/>
            <a:t>Entidades de Regime Próprio de Previdência*</a:t>
          </a:r>
        </a:p>
      </dgm:t>
    </dgm:pt>
    <dgm:pt modelId="{5F7D5A3F-31C0-4BF7-B457-7EEBCC91757B}" type="parTrans" cxnId="{E3871D96-BD9F-4A5C-B149-24EE36D0CD5D}">
      <dgm:prSet/>
      <dgm:spPr/>
      <dgm:t>
        <a:bodyPr/>
        <a:lstStyle/>
        <a:p>
          <a:endParaRPr lang="pt-BR"/>
        </a:p>
      </dgm:t>
    </dgm:pt>
    <dgm:pt modelId="{784A98BB-5D74-4A16-A3B3-65652A73102F}" type="sibTrans" cxnId="{E3871D96-BD9F-4A5C-B149-24EE36D0CD5D}">
      <dgm:prSet/>
      <dgm:spPr/>
      <dgm:t>
        <a:bodyPr/>
        <a:lstStyle/>
        <a:p>
          <a:endParaRPr lang="pt-BR"/>
        </a:p>
      </dgm:t>
    </dgm:pt>
    <dgm:pt modelId="{E7433E7E-B2CF-4EF1-B938-4110277D7F2E}" type="pres">
      <dgm:prSet presAssocID="{45A601EA-2888-4053-9BE4-D44FCB994C6E}" presName="rootnode" presStyleCnt="0">
        <dgm:presLayoutVars>
          <dgm:chMax/>
          <dgm:chPref/>
          <dgm:dir/>
          <dgm:animLvl val="lvl"/>
        </dgm:presLayoutVars>
      </dgm:prSet>
      <dgm:spPr/>
    </dgm:pt>
    <dgm:pt modelId="{20C702D0-A05E-4801-8347-F5727177AD24}" type="pres">
      <dgm:prSet presAssocID="{50413968-3BED-4D44-A67F-E290FB12C444}" presName="composite" presStyleCnt="0"/>
      <dgm:spPr/>
    </dgm:pt>
    <dgm:pt modelId="{00CA42AB-14C1-498D-BC9A-B3499C8D6767}" type="pres">
      <dgm:prSet presAssocID="{50413968-3BED-4D44-A67F-E290FB12C444}" presName="LShape" presStyleLbl="alignNode1" presStyleIdx="0" presStyleCnt="3"/>
      <dgm:spPr/>
    </dgm:pt>
    <dgm:pt modelId="{4D13E85F-0DE2-4E1B-A667-2A61B501C403}" type="pres">
      <dgm:prSet presAssocID="{50413968-3BED-4D44-A67F-E290FB12C444}" presName="Parent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32DAE7-FE0E-451D-BE1F-538D8941884F}" type="pres">
      <dgm:prSet presAssocID="{50413968-3BED-4D44-A67F-E290FB12C444}" presName="Triangle" presStyleLbl="alignNode1" presStyleIdx="1" presStyleCnt="3"/>
      <dgm:spPr/>
    </dgm:pt>
    <dgm:pt modelId="{26E2E514-5E0F-48A9-80D5-9485A8A98FE2}" type="pres">
      <dgm:prSet presAssocID="{8D320C42-C214-4A24-9623-B5EA918A76BF}" presName="sibTrans" presStyleCnt="0"/>
      <dgm:spPr/>
    </dgm:pt>
    <dgm:pt modelId="{C8D07D92-E766-498D-A052-C13B8B883555}" type="pres">
      <dgm:prSet presAssocID="{8D320C42-C214-4A24-9623-B5EA918A76BF}" presName="space" presStyleCnt="0"/>
      <dgm:spPr/>
    </dgm:pt>
    <dgm:pt modelId="{C6337A93-D55D-42A8-9212-A7EFE64C0128}" type="pres">
      <dgm:prSet presAssocID="{27EAF0D2-FD74-4972-BF95-A4C4754398AA}" presName="composite" presStyleCnt="0"/>
      <dgm:spPr/>
    </dgm:pt>
    <dgm:pt modelId="{030D04F1-47A5-46AF-B4AF-8E4F397C7755}" type="pres">
      <dgm:prSet presAssocID="{27EAF0D2-FD74-4972-BF95-A4C4754398AA}" presName="LShape" presStyleLbl="alignNode1" presStyleIdx="2" presStyleCnt="3"/>
      <dgm:spPr/>
    </dgm:pt>
    <dgm:pt modelId="{48746643-14F2-4B58-8ACA-BF204293D29E}" type="pres">
      <dgm:prSet presAssocID="{27EAF0D2-FD74-4972-BF95-A4C4754398AA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3871D96-BD9F-4A5C-B149-24EE36D0CD5D}" srcId="{45A601EA-2888-4053-9BE4-D44FCB994C6E}" destId="{27EAF0D2-FD74-4972-BF95-A4C4754398AA}" srcOrd="1" destOrd="0" parTransId="{5F7D5A3F-31C0-4BF7-B457-7EEBCC91757B}" sibTransId="{784A98BB-5D74-4A16-A3B3-65652A73102F}"/>
    <dgm:cxn modelId="{6F853EFD-978B-48E9-95EB-72844FD2F4D5}" srcId="{45A601EA-2888-4053-9BE4-D44FCB994C6E}" destId="{50413968-3BED-4D44-A67F-E290FB12C444}" srcOrd="0" destOrd="0" parTransId="{C371D131-3EBE-4B21-9DF0-5991B2BDD5A2}" sibTransId="{8D320C42-C214-4A24-9623-B5EA918A76BF}"/>
    <dgm:cxn modelId="{6A52BA4C-48C9-441F-9816-40C37EC0194F}" type="presOf" srcId="{45A601EA-2888-4053-9BE4-D44FCB994C6E}" destId="{E7433E7E-B2CF-4EF1-B938-4110277D7F2E}" srcOrd="0" destOrd="0" presId="urn:microsoft.com/office/officeart/2009/3/layout/StepUpProcess"/>
    <dgm:cxn modelId="{362974E5-A034-4E47-BC5F-13EC16EBF142}" type="presOf" srcId="{27EAF0D2-FD74-4972-BF95-A4C4754398AA}" destId="{48746643-14F2-4B58-8ACA-BF204293D29E}" srcOrd="0" destOrd="0" presId="urn:microsoft.com/office/officeart/2009/3/layout/StepUpProcess"/>
    <dgm:cxn modelId="{4C81D4C4-F851-4A9C-BBEB-75C2D606AF5B}" type="presOf" srcId="{50413968-3BED-4D44-A67F-E290FB12C444}" destId="{4D13E85F-0DE2-4E1B-A667-2A61B501C403}" srcOrd="0" destOrd="0" presId="urn:microsoft.com/office/officeart/2009/3/layout/StepUpProcess"/>
    <dgm:cxn modelId="{601CCECB-EA1F-4B43-AC6F-1FCD6A8705B3}" type="presParOf" srcId="{E7433E7E-B2CF-4EF1-B938-4110277D7F2E}" destId="{20C702D0-A05E-4801-8347-F5727177AD24}" srcOrd="0" destOrd="0" presId="urn:microsoft.com/office/officeart/2009/3/layout/StepUpProcess"/>
    <dgm:cxn modelId="{8ADE4ABF-BFEC-41C0-BC5B-E846C56CF923}" type="presParOf" srcId="{20C702D0-A05E-4801-8347-F5727177AD24}" destId="{00CA42AB-14C1-498D-BC9A-B3499C8D6767}" srcOrd="0" destOrd="0" presId="urn:microsoft.com/office/officeart/2009/3/layout/StepUpProcess"/>
    <dgm:cxn modelId="{C1B0614A-DFB8-417E-B1C2-AFD9743C75CF}" type="presParOf" srcId="{20C702D0-A05E-4801-8347-F5727177AD24}" destId="{4D13E85F-0DE2-4E1B-A667-2A61B501C403}" srcOrd="1" destOrd="0" presId="urn:microsoft.com/office/officeart/2009/3/layout/StepUpProcess"/>
    <dgm:cxn modelId="{CC277B00-E9A3-4686-8F1A-F4EF35491F5B}" type="presParOf" srcId="{20C702D0-A05E-4801-8347-F5727177AD24}" destId="{B232DAE7-FE0E-451D-BE1F-538D8941884F}" srcOrd="2" destOrd="0" presId="urn:microsoft.com/office/officeart/2009/3/layout/StepUpProcess"/>
    <dgm:cxn modelId="{C749FC3C-BD06-4972-98A2-C94F2C8A19A6}" type="presParOf" srcId="{E7433E7E-B2CF-4EF1-B938-4110277D7F2E}" destId="{26E2E514-5E0F-48A9-80D5-9485A8A98FE2}" srcOrd="1" destOrd="0" presId="urn:microsoft.com/office/officeart/2009/3/layout/StepUpProcess"/>
    <dgm:cxn modelId="{7D9ECF14-E399-41DC-BF22-77C39F68DC4C}" type="presParOf" srcId="{26E2E514-5E0F-48A9-80D5-9485A8A98FE2}" destId="{C8D07D92-E766-498D-A052-C13B8B883555}" srcOrd="0" destOrd="0" presId="urn:microsoft.com/office/officeart/2009/3/layout/StepUpProcess"/>
    <dgm:cxn modelId="{D4EC63F3-E06B-47B5-A0FD-8AC1003066F0}" type="presParOf" srcId="{E7433E7E-B2CF-4EF1-B938-4110277D7F2E}" destId="{C6337A93-D55D-42A8-9212-A7EFE64C0128}" srcOrd="2" destOrd="0" presId="urn:microsoft.com/office/officeart/2009/3/layout/StepUpProcess"/>
    <dgm:cxn modelId="{F9EDFFB5-E6F0-40AA-8AE3-80B8D3A8C1BE}" type="presParOf" srcId="{C6337A93-D55D-42A8-9212-A7EFE64C0128}" destId="{030D04F1-47A5-46AF-B4AF-8E4F397C7755}" srcOrd="0" destOrd="0" presId="urn:microsoft.com/office/officeart/2009/3/layout/StepUpProcess"/>
    <dgm:cxn modelId="{E0875409-E12C-4AB1-A5C3-585EE8BC54F4}" type="presParOf" srcId="{C6337A93-D55D-42A8-9212-A7EFE64C0128}" destId="{48746643-14F2-4B58-8ACA-BF204293D29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A42AB-14C1-498D-BC9A-B3499C8D6767}">
      <dsp:nvSpPr>
        <dsp:cNvPr id="0" name=""/>
        <dsp:cNvSpPr/>
      </dsp:nvSpPr>
      <dsp:spPr>
        <a:xfrm rot="5400000">
          <a:off x="772530" y="505748"/>
          <a:ext cx="2315995" cy="385376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D13E85F-0DE2-4E1B-A667-2A61B501C403}">
      <dsp:nvSpPr>
        <dsp:cNvPr id="0" name=""/>
        <dsp:cNvSpPr/>
      </dsp:nvSpPr>
      <dsp:spPr>
        <a:xfrm>
          <a:off x="385933" y="1657193"/>
          <a:ext cx="3479199" cy="3049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u="sng" kern="1200" dirty="0" smtClean="0"/>
            <a:t>JAN/2018</a:t>
          </a:r>
          <a:r>
            <a:rPr lang="pt-BR" sz="2800" kern="1200" dirty="0" smtClean="0"/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Empresas com faturamento superior a R$ 78/ano*</a:t>
          </a:r>
          <a:endParaRPr lang="pt-BR" sz="2000" kern="1200" dirty="0"/>
        </a:p>
      </dsp:txBody>
      <dsp:txXfrm>
        <a:off x="385933" y="1657193"/>
        <a:ext cx="3479199" cy="3049722"/>
      </dsp:txXfrm>
    </dsp:sp>
    <dsp:sp modelId="{B232DAE7-FE0E-451D-BE1F-538D8941884F}">
      <dsp:nvSpPr>
        <dsp:cNvPr id="0" name=""/>
        <dsp:cNvSpPr/>
      </dsp:nvSpPr>
      <dsp:spPr>
        <a:xfrm>
          <a:off x="3208680" y="222029"/>
          <a:ext cx="656452" cy="656452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30D04F1-47A5-46AF-B4AF-8E4F397C7755}">
      <dsp:nvSpPr>
        <dsp:cNvPr id="0" name=""/>
        <dsp:cNvSpPr/>
      </dsp:nvSpPr>
      <dsp:spPr>
        <a:xfrm rot="5400000">
          <a:off x="5031750" y="-548200"/>
          <a:ext cx="2315995" cy="385376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746643-14F2-4B58-8ACA-BF204293D29E}">
      <dsp:nvSpPr>
        <dsp:cNvPr id="0" name=""/>
        <dsp:cNvSpPr/>
      </dsp:nvSpPr>
      <dsp:spPr>
        <a:xfrm>
          <a:off x="4645153" y="603245"/>
          <a:ext cx="3479199" cy="3049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u="sng" kern="1200" dirty="0" smtClean="0"/>
            <a:t>JUN/2018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Demais empresas*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Entidades de Regime Próprio de Previdência*</a:t>
          </a:r>
        </a:p>
      </dsp:txBody>
      <dsp:txXfrm>
        <a:off x="4645153" y="603245"/>
        <a:ext cx="3479199" cy="3049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C78A7-1019-4E49-B068-39C0D862170C}" type="datetimeFigureOut">
              <a:rPr lang="pt-BR" smtClean="0"/>
              <a:t>30/08/2017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C88A1-53FB-4CB4-9793-63901DFDA3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7600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4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9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245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82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650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53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93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6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3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57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23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8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9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7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8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022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02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ortal.esocial.gov.b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1943100"/>
            <a:ext cx="9386888" cy="2107736"/>
          </a:xfrm>
        </p:spPr>
        <p:txBody>
          <a:bodyPr/>
          <a:lstStyle/>
          <a:p>
            <a:r>
              <a:rPr lang="pt-BR" sz="6600" b="1" dirty="0" smtClean="0"/>
              <a:t>eSocial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1800" dirty="0">
                <a:solidFill>
                  <a:schemeClr val="bg1"/>
                </a:solidFill>
              </a:rPr>
              <a:t>0</a:t>
            </a:r>
            <a:r>
              <a:rPr lang="pt-BR" sz="1800" dirty="0" smtClean="0"/>
              <a:t/>
            </a:r>
            <a:br>
              <a:rPr lang="pt-BR" sz="1800" dirty="0" smtClean="0"/>
            </a:br>
            <a:r>
              <a:rPr lang="pt-BR" sz="3600" dirty="0" smtClean="0"/>
              <a:t>241ª </a:t>
            </a:r>
            <a:r>
              <a:rPr lang="pt-BR" sz="3600" dirty="0" smtClean="0"/>
              <a:t>Reunião Ordinária do </a:t>
            </a:r>
            <a:br>
              <a:rPr lang="pt-BR" sz="3600" dirty="0" smtClean="0"/>
            </a:br>
            <a:r>
              <a:rPr lang="pt-BR" sz="3600" dirty="0" smtClean="0"/>
              <a:t>Conselho Nacional de Previdência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34302" y="4236570"/>
            <a:ext cx="7766936" cy="1096899"/>
          </a:xfrm>
        </p:spPr>
        <p:txBody>
          <a:bodyPr/>
          <a:lstStyle/>
          <a:p>
            <a:r>
              <a:rPr lang="pt-BR" dirty="0" smtClean="0"/>
              <a:t>Agosto/2017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832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o eSocial?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pPr algn="just"/>
            <a:r>
              <a:rPr lang="pt-BR" b="1" dirty="0"/>
              <a:t>Sistema de Escrituração Digital das Obrigações Fiscais, Previdenciárias e </a:t>
            </a:r>
            <a:r>
              <a:rPr lang="pt-BR" b="1" dirty="0" smtClean="0"/>
              <a:t>Trabalhistas;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Unificação e transmissão eletrônica de quinze obrigações acessórias existentes;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Simplificação dos processos, ganho de produtividade e uniformidade de informações; e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Garantir maior efetividade de direitos trabalhistas e previdenciários.</a:t>
            </a:r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632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Substituição das obrigações acessórias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64" y="1664164"/>
            <a:ext cx="8081207" cy="464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84" y="1499656"/>
            <a:ext cx="8596668" cy="497245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Integração de atividades (Empresa e Governo)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69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Cronograma</a:t>
            </a:r>
            <a:r>
              <a:rPr lang="pt-BR" dirty="0"/>
              <a:t/>
            </a:r>
            <a:br>
              <a:rPr lang="pt-BR" dirty="0"/>
            </a:br>
            <a:r>
              <a:rPr lang="pt-BR" sz="2000" dirty="0"/>
              <a:t>Resolução do Comitê Diretivo </a:t>
            </a:r>
            <a:r>
              <a:rPr lang="pt-BR" sz="2000" dirty="0" smtClean="0"/>
              <a:t>nº 02/2016, de </a:t>
            </a:r>
            <a:r>
              <a:rPr lang="pt-BR" sz="2000" dirty="0"/>
              <a:t>31/08/2016</a:t>
            </a:r>
            <a:endParaRPr lang="pt-BR" sz="2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727078487"/>
              </p:ext>
            </p:extLst>
          </p:nvPr>
        </p:nvGraphicFramePr>
        <p:xfrm>
          <a:off x="1146002" y="1930400"/>
          <a:ext cx="81280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971550" y="5915025"/>
            <a:ext cx="8094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Os eventos de Segurança e Saúde do Trabalhador deverão ser informados </a:t>
            </a:r>
          </a:p>
          <a:p>
            <a:r>
              <a:rPr lang="pt-BR" dirty="0" smtClean="0"/>
              <a:t>após decorridos seis meses da implantação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62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Evolução e fase atual</a:t>
            </a:r>
            <a:endParaRPr lang="pt-BR" sz="2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  <p:pic>
        <p:nvPicPr>
          <p:cNvPr id="7" name="Espaço Reservado para Imagem 4"/>
          <p:cNvPicPr>
            <a:picLocks noChangeAspect="1"/>
          </p:cNvPicPr>
          <p:nvPr/>
        </p:nvPicPr>
        <p:blipFill>
          <a:blip r:embed="rId2"/>
          <a:srcRect t="5272" b="5272"/>
          <a:stretch>
            <a:fillRect/>
          </a:stretch>
        </p:blipFill>
        <p:spPr>
          <a:xfrm>
            <a:off x="677334" y="1671638"/>
            <a:ext cx="9095316" cy="461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2600" y="609600"/>
            <a:ext cx="8791402" cy="762000"/>
          </a:xfrm>
        </p:spPr>
        <p:txBody>
          <a:bodyPr anchor="t">
            <a:normAutofit/>
          </a:bodyPr>
          <a:lstStyle/>
          <a:p>
            <a:r>
              <a:rPr lang="pt-BR" dirty="0" smtClean="0"/>
              <a:t>Sítio eletrônico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2600" y="6318250"/>
            <a:ext cx="8575675" cy="850900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tx1"/>
                </a:solidFill>
                <a:hlinkClick r:id="rId2"/>
              </a:rPr>
              <a:t>https://portal.esocial.gov.br</a:t>
            </a:r>
            <a:r>
              <a:rPr lang="pt-BR" dirty="0" smtClean="0">
                <a:solidFill>
                  <a:schemeClr val="tx1"/>
                </a:solidFill>
                <a:hlinkClick r:id="rId2"/>
              </a:rPr>
              <a:t>/</a:t>
            </a:r>
            <a:endParaRPr lang="pt-BR" dirty="0" smtClean="0">
              <a:solidFill>
                <a:schemeClr val="tx1"/>
              </a:solidFill>
            </a:endParaRP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1585913"/>
            <a:ext cx="897572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do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602</TotalTime>
  <Words>113</Words>
  <Application>Microsoft Office PowerPoint</Application>
  <PresentationFormat>Personalizar</PresentationFormat>
  <Paragraphs>27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Facetado</vt:lpstr>
      <vt:lpstr>eSocial 0 241ª Reunião Ordinária do  Conselho Nacional de Previdência</vt:lpstr>
      <vt:lpstr>O que é o eSocial?</vt:lpstr>
      <vt:lpstr>Substituição das obrigações acessórias</vt:lpstr>
      <vt:lpstr>Integração de atividades (Empresa e Governo)</vt:lpstr>
      <vt:lpstr>Cronograma Resolução do Comitê Diretivo nº 02/2016, de 31/08/2016</vt:lpstr>
      <vt:lpstr>Evolução e fase atual</vt:lpstr>
      <vt:lpstr>Sítio eletrônico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eSocial equipe COTIC/MF</dc:title>
  <dc:creator>JARBAS DE ARAUJO FELIX</dc:creator>
  <cp:lastModifiedBy>Silvana do Socorro Machado Rodrigues - MPS</cp:lastModifiedBy>
  <cp:revision>29</cp:revision>
  <dcterms:created xsi:type="dcterms:W3CDTF">2017-05-06T21:03:01Z</dcterms:created>
  <dcterms:modified xsi:type="dcterms:W3CDTF">2017-08-30T11:44:49Z</dcterms:modified>
</cp:coreProperties>
</file>